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99"/>
  </p:normalViewPr>
  <p:slideViewPr>
    <p:cSldViewPr snapToGrid="0">
      <p:cViewPr varScale="1">
        <p:scale>
          <a:sx n="153" d="100"/>
          <a:sy n="153" d="100"/>
        </p:scale>
        <p:origin x="54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9165B9-7364-E14B-971D-F39BE4E5F9F1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CB836DCB-5C87-E447-B22B-BDFE5DE5DDD1}">
      <dgm:prSet phldrT="[Text]"/>
      <dgm:spPr/>
      <dgm:t>
        <a:bodyPr/>
        <a:lstStyle/>
        <a:p>
          <a:r>
            <a:rPr lang="zh-TW" altLang="en-US" noProof="0" dirty="0">
              <a:latin typeface="Microsoft YaHei" panose="020B0503020204020204" pitchFamily="34" charset="-122"/>
              <a:ea typeface="Microsoft YaHei" panose="020B0503020204020204" pitchFamily="34" charset="-122"/>
            </a:rPr>
            <a:t>完成大致雛形</a:t>
          </a:r>
          <a:endParaRPr lang="en-US" altLang="zh-TW" noProof="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8A44423D-A096-5740-B40F-FB923B087BAA}" type="parTrans" cxnId="{66A1E92F-DDE9-B343-BF9F-A471A9E6B319}">
      <dgm:prSet/>
      <dgm:spPr/>
      <dgm:t>
        <a:bodyPr/>
        <a:lstStyle/>
        <a:p>
          <a:endParaRPr lang="en-US" altLang="zh-TW"/>
        </a:p>
      </dgm:t>
    </dgm:pt>
    <dgm:pt modelId="{AFD2A41B-0EEE-E14A-A585-C148CAD852B2}" type="sibTrans" cxnId="{66A1E92F-DDE9-B343-BF9F-A471A9E6B319}">
      <dgm:prSet/>
      <dgm:spPr/>
      <dgm:t>
        <a:bodyPr/>
        <a:lstStyle/>
        <a:p>
          <a:endParaRPr lang="en-US" altLang="zh-TW"/>
        </a:p>
      </dgm:t>
    </dgm:pt>
    <dgm:pt modelId="{410286AE-EEFB-8141-AE5C-3B3B548C464E}">
      <dgm:prSet phldrT="[Text]"/>
      <dgm:spPr/>
      <dgm:t>
        <a:bodyPr/>
        <a:lstStyle/>
        <a:p>
          <a:r>
            <a: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rPr>
            <a:t>介面的優化</a:t>
          </a:r>
          <a:endParaRPr lang="en-US" altLang="zh-TW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1B3BFA59-CCA1-BD49-85A2-C7674A4DB7AB}" type="parTrans" cxnId="{49626974-F159-AB49-98F3-4628E01A5691}">
      <dgm:prSet/>
      <dgm:spPr/>
      <dgm:t>
        <a:bodyPr/>
        <a:lstStyle/>
        <a:p>
          <a:endParaRPr lang="en-US" altLang="zh-TW"/>
        </a:p>
      </dgm:t>
    </dgm:pt>
    <dgm:pt modelId="{A892A0B3-8BF0-994F-8E7F-C9E63370C1F6}" type="sibTrans" cxnId="{49626974-F159-AB49-98F3-4628E01A5691}">
      <dgm:prSet/>
      <dgm:spPr/>
      <dgm:t>
        <a:bodyPr/>
        <a:lstStyle/>
        <a:p>
          <a:endParaRPr lang="en-US" altLang="zh-TW"/>
        </a:p>
      </dgm:t>
    </dgm:pt>
    <dgm:pt modelId="{97A1BF40-3811-D54D-8842-6AACD5B76809}">
      <dgm:prSet phldrT="[Text]"/>
      <dgm:spPr/>
      <dgm:t>
        <a:bodyPr/>
        <a:lstStyle/>
        <a:p>
          <a:r>
            <a:rPr lang="zh-TW" altLang="en-US" dirty="0">
              <a:latin typeface="Microsoft YaHei" panose="020B0503020204020204" pitchFamily="34" charset="-122"/>
              <a:ea typeface="Microsoft YaHei" panose="020B0503020204020204" pitchFamily="34" charset="-122"/>
            </a:rPr>
            <a:t>網頁上線</a:t>
          </a:r>
          <a:endParaRPr lang="en-US" altLang="zh-TW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275ED76C-FF6B-CA41-A9B0-F49914CCEEB5}" type="parTrans" cxnId="{23E5BC5E-F1FB-5D44-A882-4FA1266EE69A}">
      <dgm:prSet/>
      <dgm:spPr/>
      <dgm:t>
        <a:bodyPr/>
        <a:lstStyle/>
        <a:p>
          <a:endParaRPr lang="en-US" altLang="zh-TW"/>
        </a:p>
      </dgm:t>
    </dgm:pt>
    <dgm:pt modelId="{B0524A1A-BC37-D34F-B0C1-6FDFFF61F5D1}" type="sibTrans" cxnId="{23E5BC5E-F1FB-5D44-A882-4FA1266EE69A}">
      <dgm:prSet/>
      <dgm:spPr/>
      <dgm:t>
        <a:bodyPr/>
        <a:lstStyle/>
        <a:p>
          <a:endParaRPr lang="en-US" altLang="zh-TW"/>
        </a:p>
      </dgm:t>
    </dgm:pt>
    <dgm:pt modelId="{B5E66863-8340-2D46-91C7-01EA41F7CAE8}" type="pres">
      <dgm:prSet presAssocID="{059165B9-7364-E14B-971D-F39BE4E5F9F1}" presName="Name0" presStyleCnt="0">
        <dgm:presLayoutVars>
          <dgm:dir/>
          <dgm:resizeHandles val="exact"/>
        </dgm:presLayoutVars>
      </dgm:prSet>
      <dgm:spPr/>
    </dgm:pt>
    <dgm:pt modelId="{96CF5013-157A-7B41-9566-673D94AC21A9}" type="pres">
      <dgm:prSet presAssocID="{059165B9-7364-E14B-971D-F39BE4E5F9F1}" presName="arrow" presStyleLbl="bgShp" presStyleIdx="0" presStyleCnt="1"/>
      <dgm:spPr/>
    </dgm:pt>
    <dgm:pt modelId="{122FBC82-6747-D34B-9BB7-F73FB1B50675}" type="pres">
      <dgm:prSet presAssocID="{059165B9-7364-E14B-971D-F39BE4E5F9F1}" presName="points" presStyleCnt="0"/>
      <dgm:spPr/>
    </dgm:pt>
    <dgm:pt modelId="{5BC29A75-8ACC-2D44-B6AE-51DBDF2511BB}" type="pres">
      <dgm:prSet presAssocID="{CB836DCB-5C87-E447-B22B-BDFE5DE5DDD1}" presName="compositeA" presStyleCnt="0"/>
      <dgm:spPr/>
    </dgm:pt>
    <dgm:pt modelId="{4203DAD3-449E-0C4F-83A6-9256588459A8}" type="pres">
      <dgm:prSet presAssocID="{CB836DCB-5C87-E447-B22B-BDFE5DE5DDD1}" presName="textA" presStyleLbl="revTx" presStyleIdx="0" presStyleCnt="3">
        <dgm:presLayoutVars>
          <dgm:bulletEnabled val="1"/>
        </dgm:presLayoutVars>
      </dgm:prSet>
      <dgm:spPr/>
    </dgm:pt>
    <dgm:pt modelId="{3686D5F1-D310-DB44-9F92-D90D599C6C79}" type="pres">
      <dgm:prSet presAssocID="{CB836DCB-5C87-E447-B22B-BDFE5DE5DDD1}" presName="circleA" presStyleLbl="node1" presStyleIdx="0" presStyleCnt="3"/>
      <dgm:spPr/>
    </dgm:pt>
    <dgm:pt modelId="{C16F4F88-AB14-B142-A4E4-6388F623F8EB}" type="pres">
      <dgm:prSet presAssocID="{CB836DCB-5C87-E447-B22B-BDFE5DE5DDD1}" presName="spaceA" presStyleCnt="0"/>
      <dgm:spPr/>
    </dgm:pt>
    <dgm:pt modelId="{946EB00F-7386-5E4F-8CA7-9733AF9518D8}" type="pres">
      <dgm:prSet presAssocID="{AFD2A41B-0EEE-E14A-A585-C148CAD852B2}" presName="space" presStyleCnt="0"/>
      <dgm:spPr/>
    </dgm:pt>
    <dgm:pt modelId="{109BF593-E7B0-B044-866A-11138A271143}" type="pres">
      <dgm:prSet presAssocID="{410286AE-EEFB-8141-AE5C-3B3B548C464E}" presName="compositeB" presStyleCnt="0"/>
      <dgm:spPr/>
    </dgm:pt>
    <dgm:pt modelId="{9941ACE7-44F4-AE4D-892C-28D960EED55C}" type="pres">
      <dgm:prSet presAssocID="{410286AE-EEFB-8141-AE5C-3B3B548C464E}" presName="textB" presStyleLbl="revTx" presStyleIdx="1" presStyleCnt="3">
        <dgm:presLayoutVars>
          <dgm:bulletEnabled val="1"/>
        </dgm:presLayoutVars>
      </dgm:prSet>
      <dgm:spPr/>
    </dgm:pt>
    <dgm:pt modelId="{70363E74-5158-7242-B7D3-A14D9BA7EA69}" type="pres">
      <dgm:prSet presAssocID="{410286AE-EEFB-8141-AE5C-3B3B548C464E}" presName="circleB" presStyleLbl="node1" presStyleIdx="1" presStyleCnt="3"/>
      <dgm:spPr/>
    </dgm:pt>
    <dgm:pt modelId="{601EAD7C-5EFC-034A-8FCA-D7DB618F71D3}" type="pres">
      <dgm:prSet presAssocID="{410286AE-EEFB-8141-AE5C-3B3B548C464E}" presName="spaceB" presStyleCnt="0"/>
      <dgm:spPr/>
    </dgm:pt>
    <dgm:pt modelId="{57F9B69B-D8D2-B642-9DB5-E44793656C99}" type="pres">
      <dgm:prSet presAssocID="{A892A0B3-8BF0-994F-8E7F-C9E63370C1F6}" presName="space" presStyleCnt="0"/>
      <dgm:spPr/>
    </dgm:pt>
    <dgm:pt modelId="{1E4CF171-5FA0-834E-B095-088FE09A1187}" type="pres">
      <dgm:prSet presAssocID="{97A1BF40-3811-D54D-8842-6AACD5B76809}" presName="compositeA" presStyleCnt="0"/>
      <dgm:spPr/>
    </dgm:pt>
    <dgm:pt modelId="{B82BEAC6-CF38-8F40-A5CF-3A8BC05EE2F3}" type="pres">
      <dgm:prSet presAssocID="{97A1BF40-3811-D54D-8842-6AACD5B76809}" presName="textA" presStyleLbl="revTx" presStyleIdx="2" presStyleCnt="3">
        <dgm:presLayoutVars>
          <dgm:bulletEnabled val="1"/>
        </dgm:presLayoutVars>
      </dgm:prSet>
      <dgm:spPr/>
    </dgm:pt>
    <dgm:pt modelId="{F9803525-4556-534B-8EB1-DCF63F1A7F28}" type="pres">
      <dgm:prSet presAssocID="{97A1BF40-3811-D54D-8842-6AACD5B76809}" presName="circleA" presStyleLbl="node1" presStyleIdx="2" presStyleCnt="3"/>
      <dgm:spPr/>
    </dgm:pt>
    <dgm:pt modelId="{E5058C89-3821-374C-88F7-EBE7C933E08D}" type="pres">
      <dgm:prSet presAssocID="{97A1BF40-3811-D54D-8842-6AACD5B76809}" presName="spaceA" presStyleCnt="0"/>
      <dgm:spPr/>
    </dgm:pt>
  </dgm:ptLst>
  <dgm:cxnLst>
    <dgm:cxn modelId="{D0273D23-A013-C248-923B-1273EDF9335E}" type="presOf" srcId="{410286AE-EEFB-8141-AE5C-3B3B548C464E}" destId="{9941ACE7-44F4-AE4D-892C-28D960EED55C}" srcOrd="0" destOrd="0" presId="urn:microsoft.com/office/officeart/2005/8/layout/hProcess11"/>
    <dgm:cxn modelId="{66A1E92F-DDE9-B343-BF9F-A471A9E6B319}" srcId="{059165B9-7364-E14B-971D-F39BE4E5F9F1}" destId="{CB836DCB-5C87-E447-B22B-BDFE5DE5DDD1}" srcOrd="0" destOrd="0" parTransId="{8A44423D-A096-5740-B40F-FB923B087BAA}" sibTransId="{AFD2A41B-0EEE-E14A-A585-C148CAD852B2}"/>
    <dgm:cxn modelId="{6B794153-FA3B-9441-9EB6-2E0D1F730BEF}" type="presOf" srcId="{CB836DCB-5C87-E447-B22B-BDFE5DE5DDD1}" destId="{4203DAD3-449E-0C4F-83A6-9256588459A8}" srcOrd="0" destOrd="0" presId="urn:microsoft.com/office/officeart/2005/8/layout/hProcess11"/>
    <dgm:cxn modelId="{23E5BC5E-F1FB-5D44-A882-4FA1266EE69A}" srcId="{059165B9-7364-E14B-971D-F39BE4E5F9F1}" destId="{97A1BF40-3811-D54D-8842-6AACD5B76809}" srcOrd="2" destOrd="0" parTransId="{275ED76C-FF6B-CA41-A9B0-F49914CCEEB5}" sibTransId="{B0524A1A-BC37-D34F-B0C1-6FDFFF61F5D1}"/>
    <dgm:cxn modelId="{D7B84672-231E-624B-AD65-25DB796825C1}" type="presOf" srcId="{97A1BF40-3811-D54D-8842-6AACD5B76809}" destId="{B82BEAC6-CF38-8F40-A5CF-3A8BC05EE2F3}" srcOrd="0" destOrd="0" presId="urn:microsoft.com/office/officeart/2005/8/layout/hProcess11"/>
    <dgm:cxn modelId="{49626974-F159-AB49-98F3-4628E01A5691}" srcId="{059165B9-7364-E14B-971D-F39BE4E5F9F1}" destId="{410286AE-EEFB-8141-AE5C-3B3B548C464E}" srcOrd="1" destOrd="0" parTransId="{1B3BFA59-CCA1-BD49-85A2-C7674A4DB7AB}" sibTransId="{A892A0B3-8BF0-994F-8E7F-C9E63370C1F6}"/>
    <dgm:cxn modelId="{8FA951FA-1645-1F47-BF0C-7C57D2FE364D}" type="presOf" srcId="{059165B9-7364-E14B-971D-F39BE4E5F9F1}" destId="{B5E66863-8340-2D46-91C7-01EA41F7CAE8}" srcOrd="0" destOrd="0" presId="urn:microsoft.com/office/officeart/2005/8/layout/hProcess11"/>
    <dgm:cxn modelId="{0D066C2E-C52A-1A44-ADCE-1AFBF4CC96C8}" type="presParOf" srcId="{B5E66863-8340-2D46-91C7-01EA41F7CAE8}" destId="{96CF5013-157A-7B41-9566-673D94AC21A9}" srcOrd="0" destOrd="0" presId="urn:microsoft.com/office/officeart/2005/8/layout/hProcess11"/>
    <dgm:cxn modelId="{32C7D4A1-41E3-4C41-A43D-9B652732B66B}" type="presParOf" srcId="{B5E66863-8340-2D46-91C7-01EA41F7CAE8}" destId="{122FBC82-6747-D34B-9BB7-F73FB1B50675}" srcOrd="1" destOrd="0" presId="urn:microsoft.com/office/officeart/2005/8/layout/hProcess11"/>
    <dgm:cxn modelId="{204A4171-CA2E-8C4C-B564-B944F3548ACE}" type="presParOf" srcId="{122FBC82-6747-D34B-9BB7-F73FB1B50675}" destId="{5BC29A75-8ACC-2D44-B6AE-51DBDF2511BB}" srcOrd="0" destOrd="0" presId="urn:microsoft.com/office/officeart/2005/8/layout/hProcess11"/>
    <dgm:cxn modelId="{CD651591-F2CD-8F43-86BE-89D8E7784637}" type="presParOf" srcId="{5BC29A75-8ACC-2D44-B6AE-51DBDF2511BB}" destId="{4203DAD3-449E-0C4F-83A6-9256588459A8}" srcOrd="0" destOrd="0" presId="urn:microsoft.com/office/officeart/2005/8/layout/hProcess11"/>
    <dgm:cxn modelId="{5D45FDB3-2C5F-6747-9399-4284D0FA790F}" type="presParOf" srcId="{5BC29A75-8ACC-2D44-B6AE-51DBDF2511BB}" destId="{3686D5F1-D310-DB44-9F92-D90D599C6C79}" srcOrd="1" destOrd="0" presId="urn:microsoft.com/office/officeart/2005/8/layout/hProcess11"/>
    <dgm:cxn modelId="{2FB34018-0558-4C41-9377-CF0DB8226E75}" type="presParOf" srcId="{5BC29A75-8ACC-2D44-B6AE-51DBDF2511BB}" destId="{C16F4F88-AB14-B142-A4E4-6388F623F8EB}" srcOrd="2" destOrd="0" presId="urn:microsoft.com/office/officeart/2005/8/layout/hProcess11"/>
    <dgm:cxn modelId="{EDADCCB4-3B8B-7441-AD8E-48A54D897334}" type="presParOf" srcId="{122FBC82-6747-D34B-9BB7-F73FB1B50675}" destId="{946EB00F-7386-5E4F-8CA7-9733AF9518D8}" srcOrd="1" destOrd="0" presId="urn:microsoft.com/office/officeart/2005/8/layout/hProcess11"/>
    <dgm:cxn modelId="{6E344ECE-B560-2146-8A15-5171F3798CEA}" type="presParOf" srcId="{122FBC82-6747-D34B-9BB7-F73FB1B50675}" destId="{109BF593-E7B0-B044-866A-11138A271143}" srcOrd="2" destOrd="0" presId="urn:microsoft.com/office/officeart/2005/8/layout/hProcess11"/>
    <dgm:cxn modelId="{B84D739E-77C1-6A45-842E-E08765C0E982}" type="presParOf" srcId="{109BF593-E7B0-B044-866A-11138A271143}" destId="{9941ACE7-44F4-AE4D-892C-28D960EED55C}" srcOrd="0" destOrd="0" presId="urn:microsoft.com/office/officeart/2005/8/layout/hProcess11"/>
    <dgm:cxn modelId="{3E510BF0-3EAC-A44F-BFCD-8E491F20E4C6}" type="presParOf" srcId="{109BF593-E7B0-B044-866A-11138A271143}" destId="{70363E74-5158-7242-B7D3-A14D9BA7EA69}" srcOrd="1" destOrd="0" presId="urn:microsoft.com/office/officeart/2005/8/layout/hProcess11"/>
    <dgm:cxn modelId="{D3DFAEF7-F48B-5D41-9C6B-C5C8CC044736}" type="presParOf" srcId="{109BF593-E7B0-B044-866A-11138A271143}" destId="{601EAD7C-5EFC-034A-8FCA-D7DB618F71D3}" srcOrd="2" destOrd="0" presId="urn:microsoft.com/office/officeart/2005/8/layout/hProcess11"/>
    <dgm:cxn modelId="{C8DFB0CD-FD3B-4F4A-977D-4B277BCDBA42}" type="presParOf" srcId="{122FBC82-6747-D34B-9BB7-F73FB1B50675}" destId="{57F9B69B-D8D2-B642-9DB5-E44793656C99}" srcOrd="3" destOrd="0" presId="urn:microsoft.com/office/officeart/2005/8/layout/hProcess11"/>
    <dgm:cxn modelId="{2C87DF05-05A7-0F4F-BC48-62EC81BBC10D}" type="presParOf" srcId="{122FBC82-6747-D34B-9BB7-F73FB1B50675}" destId="{1E4CF171-5FA0-834E-B095-088FE09A1187}" srcOrd="4" destOrd="0" presId="urn:microsoft.com/office/officeart/2005/8/layout/hProcess11"/>
    <dgm:cxn modelId="{3952EBBD-4BC6-424E-B6B5-E2549221F423}" type="presParOf" srcId="{1E4CF171-5FA0-834E-B095-088FE09A1187}" destId="{B82BEAC6-CF38-8F40-A5CF-3A8BC05EE2F3}" srcOrd="0" destOrd="0" presId="urn:microsoft.com/office/officeart/2005/8/layout/hProcess11"/>
    <dgm:cxn modelId="{60261F17-5822-8146-BCED-E413F10716D1}" type="presParOf" srcId="{1E4CF171-5FA0-834E-B095-088FE09A1187}" destId="{F9803525-4556-534B-8EB1-DCF63F1A7F28}" srcOrd="1" destOrd="0" presId="urn:microsoft.com/office/officeart/2005/8/layout/hProcess11"/>
    <dgm:cxn modelId="{D6433D0D-8837-EE4C-AF23-E4FDA4A93815}" type="presParOf" srcId="{1E4CF171-5FA0-834E-B095-088FE09A1187}" destId="{E5058C89-3821-374C-88F7-EBE7C933E08D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CF5013-157A-7B41-9566-673D94AC21A9}">
      <dsp:nvSpPr>
        <dsp:cNvPr id="0" name=""/>
        <dsp:cNvSpPr/>
      </dsp:nvSpPr>
      <dsp:spPr>
        <a:xfrm>
          <a:off x="0" y="771041"/>
          <a:ext cx="6157671" cy="1028055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03DAD3-449E-0C4F-83A6-9256588459A8}">
      <dsp:nvSpPr>
        <dsp:cNvPr id="0" name=""/>
        <dsp:cNvSpPr/>
      </dsp:nvSpPr>
      <dsp:spPr>
        <a:xfrm>
          <a:off x="2706" y="0"/>
          <a:ext cx="1785965" cy="1028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900" kern="1200" noProof="0" dirty="0">
              <a:latin typeface="Microsoft YaHei" panose="020B0503020204020204" pitchFamily="34" charset="-122"/>
              <a:ea typeface="Microsoft YaHei" panose="020B0503020204020204" pitchFamily="34" charset="-122"/>
            </a:rPr>
            <a:t>完成大致雛形</a:t>
          </a:r>
          <a:endParaRPr lang="en-US" altLang="zh-TW" sz="1900" kern="1200" noProof="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2706" y="0"/>
        <a:ext cx="1785965" cy="1028055"/>
      </dsp:txXfrm>
    </dsp:sp>
    <dsp:sp modelId="{3686D5F1-D310-DB44-9F92-D90D599C6C79}">
      <dsp:nvSpPr>
        <dsp:cNvPr id="0" name=""/>
        <dsp:cNvSpPr/>
      </dsp:nvSpPr>
      <dsp:spPr>
        <a:xfrm>
          <a:off x="767181" y="1156562"/>
          <a:ext cx="257013" cy="2570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41ACE7-44F4-AE4D-892C-28D960EED55C}">
      <dsp:nvSpPr>
        <dsp:cNvPr id="0" name=""/>
        <dsp:cNvSpPr/>
      </dsp:nvSpPr>
      <dsp:spPr>
        <a:xfrm>
          <a:off x="1877969" y="1542083"/>
          <a:ext cx="1785965" cy="1028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9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介面的優化</a:t>
          </a:r>
          <a:endParaRPr lang="en-US" altLang="zh-TW" sz="1900" kern="12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1877969" y="1542083"/>
        <a:ext cx="1785965" cy="1028055"/>
      </dsp:txXfrm>
    </dsp:sp>
    <dsp:sp modelId="{70363E74-5158-7242-B7D3-A14D9BA7EA69}">
      <dsp:nvSpPr>
        <dsp:cNvPr id="0" name=""/>
        <dsp:cNvSpPr/>
      </dsp:nvSpPr>
      <dsp:spPr>
        <a:xfrm>
          <a:off x="2642445" y="1156562"/>
          <a:ext cx="257013" cy="2570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2BEAC6-CF38-8F40-A5CF-3A8BC05EE2F3}">
      <dsp:nvSpPr>
        <dsp:cNvPr id="0" name=""/>
        <dsp:cNvSpPr/>
      </dsp:nvSpPr>
      <dsp:spPr>
        <a:xfrm>
          <a:off x="3753233" y="0"/>
          <a:ext cx="1785965" cy="1028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9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網頁上線</a:t>
          </a:r>
          <a:endParaRPr lang="en-US" altLang="zh-TW" sz="1900" kern="1200" dirty="0"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3753233" y="0"/>
        <a:ext cx="1785965" cy="1028055"/>
      </dsp:txXfrm>
    </dsp:sp>
    <dsp:sp modelId="{F9803525-4556-534B-8EB1-DCF63F1A7F28}">
      <dsp:nvSpPr>
        <dsp:cNvPr id="0" name=""/>
        <dsp:cNvSpPr/>
      </dsp:nvSpPr>
      <dsp:spPr>
        <a:xfrm>
          <a:off x="4517709" y="1156562"/>
          <a:ext cx="257013" cy="2570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8b4c7b0f1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8b4c7b0f1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8b4c7b0f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8b4c7b0f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8b4c7b0f1e_0_1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8b4c7b0f1e_0_1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8b4c7b0f1e_0_1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8b4c7b0f1e_0_10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8b4c7b0f1e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8b4c7b0f1e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8b4c7b0f1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8b4c7b0f1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2667763" y="473202"/>
            <a:ext cx="3926681" cy="3921919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92" y="823791"/>
            <a:ext cx="7738814" cy="3296241"/>
          </a:xfrm>
        </p:spPr>
        <p:txBody>
          <a:bodyPr anchor="ctr">
            <a:noAutofit/>
          </a:bodyPr>
          <a:lstStyle>
            <a:lvl1pPr algn="ctr">
              <a:defRPr sz="7500" spc="600" baseline="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284" y="4484398"/>
            <a:ext cx="6034030" cy="55670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500" b="1" i="0" cap="all" spc="300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892" y="4781759"/>
            <a:ext cx="1747292" cy="261347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5249" y="4781759"/>
            <a:ext cx="3086100" cy="259347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00414" y="4781759"/>
            <a:ext cx="1747292" cy="259347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679763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111042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49741" y="286789"/>
            <a:ext cx="1119099" cy="4200303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86789"/>
            <a:ext cx="6294439" cy="4200304"/>
          </a:xfrm>
        </p:spPr>
        <p:txBody>
          <a:bodyPr vert="eaVer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709778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 1">
  <p:cSld name="自訂版面配置 1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ctrTitle"/>
          </p:nvPr>
        </p:nvSpPr>
        <p:spPr>
          <a:xfrm>
            <a:off x="436825" y="849050"/>
            <a:ext cx="4065900" cy="195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16625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 2">
  <p:cSld name="自訂版面配置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22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859721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">
  <p:cSld name="自訂版面配置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291875" y="406900"/>
            <a:ext cx="3039600" cy="138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 b="1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 b="1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 b="1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 b="1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 b="1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 b="1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 b="1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 b="1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 b="1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291938" y="2053718"/>
            <a:ext cx="3039600" cy="237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Char char="●"/>
              <a:defRPr sz="1600">
                <a:solidFill>
                  <a:srgbClr val="21212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6667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 4">
  <p:cSld name="自訂版面配置 4">
    <p:bg>
      <p:bgPr>
        <a:solidFill>
          <a:srgbClr val="FFFFFF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2894475" y="450971"/>
            <a:ext cx="5740800" cy="144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body" idx="1"/>
          </p:nvPr>
        </p:nvSpPr>
        <p:spPr>
          <a:xfrm>
            <a:off x="2894475" y="1938950"/>
            <a:ext cx="5740800" cy="264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●"/>
              <a:defRPr sz="2000">
                <a:solidFill>
                  <a:srgbClr val="616161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5384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 3">
  <p:cSld name="自訂版面配置 3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51600" y="2736850"/>
            <a:ext cx="3997500" cy="138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21212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7444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 6">
  <p:cSld name="自訂版面配置 6">
    <p:bg>
      <p:bgPr>
        <a:solidFill>
          <a:srgbClr val="FFFFFF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332325" y="1096874"/>
            <a:ext cx="4339200" cy="2949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79140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 5">
  <p:cSld name="自訂版面配置 5"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1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Char char="●"/>
              <a:defRPr sz="1800">
                <a:solidFill>
                  <a:srgbClr val="61616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5549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541634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197" y="805417"/>
            <a:ext cx="6140303" cy="3048470"/>
          </a:xfrm>
        </p:spPr>
        <p:txBody>
          <a:bodyPr anchor="b">
            <a:normAutofit/>
          </a:bodyPr>
          <a:lstStyle>
            <a:lvl1pPr>
              <a:defRPr sz="6300" spc="600" baseline="0">
                <a:solidFill>
                  <a:schemeClr val="tx2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2197" y="3869836"/>
            <a:ext cx="5263116" cy="7133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500" b="1" i="0" cap="all" spc="300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27410" y="4781759"/>
            <a:ext cx="1120460" cy="26134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298" y="4781759"/>
            <a:ext cx="3086100" cy="25934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56825" y="4781759"/>
            <a:ext cx="1115675" cy="25934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110979" cy="51435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313419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1714500"/>
            <a:ext cx="3600450" cy="2714625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5847" y="1714500"/>
            <a:ext cx="3600450" cy="2714625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9661243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546" y="285750"/>
            <a:ext cx="7629525" cy="1120138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9" y="1649725"/>
            <a:ext cx="3600450" cy="47439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425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2975" y="2181826"/>
            <a:ext cx="3600450" cy="224729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5398" y="1649725"/>
            <a:ext cx="3600450" cy="47439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425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5398" y="2181826"/>
            <a:ext cx="3600450" cy="2247299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10859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313759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6977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5542359" y="0"/>
            <a:ext cx="3601641" cy="51435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4" y="342900"/>
            <a:ext cx="2319086" cy="89750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425" b="1" i="0" cap="all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788" y="690283"/>
            <a:ext cx="4618814" cy="373884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4" y="1306002"/>
            <a:ext cx="2319086" cy="312312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900"/>
              </a:spcBef>
              <a:buNone/>
              <a:defRPr sz="12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3789" y="4781759"/>
            <a:ext cx="925016" cy="261347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4781759"/>
            <a:ext cx="2611634" cy="25934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8261" y="4781759"/>
            <a:ext cx="924342" cy="25934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0412721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2598" y="1"/>
            <a:ext cx="5516689" cy="51434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5542359" y="0"/>
            <a:ext cx="3601641" cy="51435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3" y="342900"/>
            <a:ext cx="2319088" cy="89750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425" b="1" i="0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3" y="1306002"/>
            <a:ext cx="2319088" cy="312312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900"/>
              </a:spcBef>
              <a:buNone/>
              <a:defRPr sz="12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4463" y="4781759"/>
            <a:ext cx="924342" cy="261347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4781759"/>
            <a:ext cx="2611634" cy="25934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5676" y="4781759"/>
            <a:ext cx="925830" cy="25934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399011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8758" y="286789"/>
            <a:ext cx="7633742" cy="1119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8" y="1714501"/>
            <a:ext cx="7633742" cy="26951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8758" y="4781759"/>
            <a:ext cx="1747292" cy="261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81759"/>
            <a:ext cx="3086100" cy="25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4781759"/>
            <a:ext cx="2114549" cy="25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664369" cy="51435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8931402" y="0"/>
            <a:ext cx="21259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5094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825" kern="1200" cap="all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5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3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05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05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ctrTitle"/>
          </p:nvPr>
        </p:nvSpPr>
        <p:spPr>
          <a:xfrm>
            <a:off x="1417727" y="616350"/>
            <a:ext cx="4065900" cy="195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900" b="1" dirty="0">
                <a:latin typeface="+mn-ea"/>
                <a:ea typeface="+mn-ea"/>
              </a:rPr>
              <a:t>高二專題</a:t>
            </a:r>
            <a:endParaRPr sz="3900" b="1" dirty="0">
              <a:latin typeface="+mn-ea"/>
              <a:ea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900" b="1" dirty="0">
                <a:latin typeface="+mn-ea"/>
                <a:ea typeface="+mn-ea"/>
              </a:rPr>
              <a:t>AI未來科技</a:t>
            </a:r>
            <a:r>
              <a:rPr lang="zh-TW" altLang="en-US" sz="3900" b="1" dirty="0">
                <a:latin typeface="+mn-ea"/>
                <a:ea typeface="+mn-ea"/>
              </a:rPr>
              <a:t> </a:t>
            </a:r>
            <a:r>
              <a:rPr lang="en-US" altLang="zh-TW" sz="3900" b="1" dirty="0">
                <a:latin typeface="+mn-ea"/>
                <a:ea typeface="+mn-ea"/>
              </a:rPr>
              <a:t>-</a:t>
            </a:r>
            <a:r>
              <a:rPr lang="zh-TW" altLang="en-US" sz="3900" b="1" dirty="0">
                <a:latin typeface="+mn-ea"/>
                <a:ea typeface="+mn-ea"/>
              </a:rPr>
              <a:t> 檔案分享網站</a:t>
            </a:r>
            <a:endParaRPr sz="3900" b="1" dirty="0">
              <a:latin typeface="+mn-ea"/>
              <a:ea typeface="+mn-ea"/>
            </a:endParaRPr>
          </a:p>
        </p:txBody>
      </p:sp>
      <p:sp>
        <p:nvSpPr>
          <p:cNvPr id="140" name="Google Shape;140;p20"/>
          <p:cNvSpPr txBox="1">
            <a:spLocks noGrp="1"/>
          </p:cNvSpPr>
          <p:nvPr>
            <p:ph type="subTitle" idx="1"/>
          </p:nvPr>
        </p:nvSpPr>
        <p:spPr>
          <a:xfrm>
            <a:off x="1417727" y="2849459"/>
            <a:ext cx="4065900" cy="11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zh-TW" altLang="en-US" sz="2195" dirty="0"/>
              <a:t>第九組</a:t>
            </a:r>
            <a:r>
              <a:rPr lang="zh-TW" sz="2195" dirty="0"/>
              <a:t>第一次進度報告</a:t>
            </a:r>
            <a:endParaRPr sz="2195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395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zh-TW" sz="2595" dirty="0"/>
              <a:t>授課教師：黃智揚</a:t>
            </a:r>
            <a:endParaRPr sz="2595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39370E-240E-D0B0-836C-35CB5F701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495" y="1286393"/>
            <a:ext cx="3427617" cy="25707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3C42F9-8BAC-6F43-E830-BC1BE3979920}"/>
              </a:ext>
            </a:extLst>
          </p:cNvPr>
          <p:cNvSpPr txBox="1"/>
          <p:nvPr/>
        </p:nvSpPr>
        <p:spPr>
          <a:xfrm>
            <a:off x="5483627" y="3950149"/>
            <a:ext cx="2527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200" dirty="0"/>
              <a:t>本簡報圖片皆由</a:t>
            </a:r>
            <a:r>
              <a:rPr kumimoji="1" lang="en-US" altLang="zh-TW" sz="1200" dirty="0"/>
              <a:t> Grok-2 </a:t>
            </a:r>
            <a:r>
              <a:rPr kumimoji="1" lang="zh-TW" altLang="en-US" sz="1200" dirty="0"/>
              <a:t>生成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1217787" y="36634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chemeClr val="tx1"/>
                </a:solidFill>
                <a:latin typeface="+mn-ea"/>
                <a:ea typeface="+mn-ea"/>
              </a:rPr>
              <a:t>題目介紹</a:t>
            </a:r>
            <a:endParaRPr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46" name="Google Shape;146;p21"/>
          <p:cNvSpPr txBox="1">
            <a:spLocks noGrp="1"/>
          </p:cNvSpPr>
          <p:nvPr>
            <p:ph type="body" idx="1"/>
          </p:nvPr>
        </p:nvSpPr>
        <p:spPr>
          <a:xfrm>
            <a:off x="976718" y="1085974"/>
            <a:ext cx="4501369" cy="36623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27000" indent="0">
              <a:buNone/>
            </a:pPr>
            <a:r>
              <a:rPr lang="zh-TW" altLang="en-US" dirty="0">
                <a:solidFill>
                  <a:schemeClr val="tx1"/>
                </a:solidFill>
                <a:effectLst/>
                <a:latin typeface="+mj-lt"/>
              </a:rPr>
              <a:t>我們計畫開發檔案分享</a:t>
            </a:r>
            <a:r>
              <a:rPr lang="zh-TW" altLang="en-US" dirty="0">
                <a:solidFill>
                  <a:schemeClr val="tx1"/>
                </a:solidFill>
                <a:latin typeface="+mj-lt"/>
              </a:rPr>
              <a:t>網站來</a:t>
            </a:r>
            <a:r>
              <a:rPr lang="zh-TW" altLang="en-US" dirty="0">
                <a:solidFill>
                  <a:schemeClr val="tx1"/>
                </a:solidFill>
                <a:effectLst/>
                <a:latin typeface="+mj-lt"/>
              </a:rPr>
              <a:t>解決日常檔案傳輸過程中遇到的繁瑣步驟。</a:t>
            </a:r>
            <a:endParaRPr lang="en-US" altLang="zh-TW" dirty="0">
              <a:solidFill>
                <a:schemeClr val="tx1"/>
              </a:solidFill>
              <a:effectLst/>
              <a:latin typeface="+mj-lt"/>
            </a:endParaRPr>
          </a:p>
          <a:p>
            <a:pPr marL="127000" indent="0">
              <a:buNone/>
            </a:pPr>
            <a:r>
              <a:rPr lang="zh-TW" altLang="en-US" dirty="0">
                <a:solidFill>
                  <a:schemeClr val="tx1"/>
                </a:solidFill>
                <a:effectLst/>
                <a:latin typeface="+mj-lt"/>
              </a:rPr>
              <a:t>通常我們在分享檔案時，無論是透過郵件、雲端或其他方式，都可能遇到操作複雜、速度慢或限制多的問題。因此，我們希望建立一個網站平台，讓使用者可以輕鬆地在多個裝置之間分享檔案。</a:t>
            </a:r>
            <a:endParaRPr lang="en-US" altLang="zh-TW" dirty="0">
              <a:solidFill>
                <a:schemeClr val="tx1"/>
              </a:solidFill>
              <a:effectLst/>
              <a:latin typeface="+mj-lt"/>
            </a:endParaRPr>
          </a:p>
          <a:p>
            <a:pPr marL="127000" indent="0">
              <a:buNone/>
            </a:pPr>
            <a:endParaRPr lang="en-US" altLang="zh-TW" dirty="0">
              <a:solidFill>
                <a:schemeClr val="bg1"/>
              </a:solidFill>
              <a:effectLst/>
              <a:latin typeface="+mj-l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Demo: https://</a:t>
            </a:r>
            <a:r>
              <a:rPr lang="en-US" dirty="0" err="1">
                <a:solidFill>
                  <a:schemeClr val="tx1"/>
                </a:solidFill>
              </a:rPr>
              <a:t>share.maoyue.tw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32CE8-8EB1-1ED6-378C-7ED91BFE9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228" y="1741604"/>
            <a:ext cx="3134822" cy="23511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1081585" y="384226"/>
            <a:ext cx="3039600" cy="13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+mn-ea"/>
                <a:ea typeface="+mn-ea"/>
              </a:rPr>
              <a:t>時間表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152" name="Google Shape;152;p22"/>
          <p:cNvSpPr txBox="1">
            <a:spLocks noGrp="1"/>
          </p:cNvSpPr>
          <p:nvPr>
            <p:ph type="body" idx="1"/>
          </p:nvPr>
        </p:nvSpPr>
        <p:spPr>
          <a:xfrm>
            <a:off x="1081585" y="1995529"/>
            <a:ext cx="3039600" cy="20112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342900" indent="-342900"/>
            <a:r>
              <a:rPr lang="zh-TW" altLang="en-US" sz="2300" dirty="0"/>
              <a:t>年底前要完成：大致上的程式架構 </a:t>
            </a:r>
            <a:endParaRPr lang="en-US" altLang="zh-TW" sz="2300" dirty="0"/>
          </a:p>
          <a:p>
            <a:pPr marL="342900" indent="-342900"/>
            <a:r>
              <a:rPr lang="zh-TW" altLang="en-US" sz="2300" dirty="0"/>
              <a:t>下學期要完成：完善整體系統、增加安全性，並架設到伺服器上</a:t>
            </a:r>
            <a:endParaRPr sz="23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DF48C8-D4BC-D570-ACBB-D35B2AD91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185" y="981248"/>
            <a:ext cx="4510579" cy="33829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1306744" y="555550"/>
            <a:ext cx="5740800" cy="6795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0" dirty="0">
                <a:latin typeface="+mn-ea"/>
                <a:ea typeface="+mn-ea"/>
              </a:rPr>
              <a:t>研究方法</a:t>
            </a:r>
            <a:r>
              <a:rPr lang="zh-TW" altLang="en-US" b="0" dirty="0">
                <a:latin typeface="+mn-ea"/>
                <a:ea typeface="+mn-ea"/>
              </a:rPr>
              <a:t>及目標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1306744" y="1321724"/>
            <a:ext cx="4187969" cy="31172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101600" indent="0">
              <a:spcBef>
                <a:spcPts val="900"/>
              </a:spcBef>
              <a:buNone/>
            </a:pPr>
            <a:r>
              <a:rPr lang="zh-TW" altLang="en-US" sz="6000" dirty="0">
                <a:solidFill>
                  <a:srgbClr val="0E0E0E"/>
                </a:solidFill>
                <a:effectLst/>
                <a:latin typeface=".SF NS"/>
              </a:rPr>
              <a:t>根據需求規劃網站功能，包括檔案上傳、下載、檔案管理等基本操作，以及支援使用指令的檔案下載功能。設計</a:t>
            </a:r>
            <a:r>
              <a:rPr lang="en-US" sz="6000" dirty="0">
                <a:solidFill>
                  <a:srgbClr val="0E0E0E"/>
                </a:solidFill>
                <a:effectLst/>
                <a:latin typeface=".SF NS"/>
              </a:rPr>
              <a:t> API，</a:t>
            </a:r>
            <a:r>
              <a:rPr lang="zh-TW" altLang="en-US" sz="6000" dirty="0">
                <a:solidFill>
                  <a:srgbClr val="0E0E0E"/>
                </a:solidFill>
                <a:effectLst/>
                <a:latin typeface=".SF NS"/>
              </a:rPr>
              <a:t>讓使用者可以透過腳本自動上傳檔案。</a:t>
            </a:r>
          </a:p>
          <a:p>
            <a:pPr marL="101600" indent="0">
              <a:spcBef>
                <a:spcPts val="900"/>
              </a:spcBef>
              <a:buNone/>
            </a:pPr>
            <a:r>
              <a:rPr lang="zh-TW" altLang="en-US" sz="6000" dirty="0">
                <a:solidFill>
                  <a:srgbClr val="0E0E0E"/>
                </a:solidFill>
                <a:effectLst/>
                <a:latin typeface=".SF NS"/>
              </a:rPr>
              <a:t>針對檔案傳輸速度、</a:t>
            </a:r>
            <a:r>
              <a:rPr lang="en-US" sz="6000" dirty="0">
                <a:solidFill>
                  <a:srgbClr val="0E0E0E"/>
                </a:solidFill>
                <a:effectLst/>
                <a:latin typeface=".SF NS"/>
              </a:rPr>
              <a:t>API </a:t>
            </a:r>
            <a:r>
              <a:rPr lang="zh-TW" altLang="en-US" sz="6000" dirty="0">
                <a:solidFill>
                  <a:srgbClr val="0E0E0E"/>
                </a:solidFill>
                <a:effectLst/>
                <a:latin typeface=".SF NS"/>
              </a:rPr>
              <a:t>操作穩定性及安全性進行測試。透過不同裝置驗證網站的穩定性，並最佳化傳輸速度以達到快速分享的目標。</a:t>
            </a:r>
            <a:endParaRPr lang="en-US" altLang="zh-TW" sz="6000" dirty="0">
              <a:solidFill>
                <a:srgbClr val="0E0E0E"/>
              </a:solidFill>
              <a:effectLst/>
              <a:latin typeface=".SF NS"/>
            </a:endParaRPr>
          </a:p>
          <a:p>
            <a:pPr marL="101600" indent="0">
              <a:spcBef>
                <a:spcPts val="900"/>
              </a:spcBef>
              <a:buNone/>
            </a:pPr>
            <a:endParaRPr lang="zh-TW" altLang="en-US" sz="6000" dirty="0">
              <a:solidFill>
                <a:srgbClr val="0E0E0E"/>
              </a:solidFill>
              <a:effectLst/>
              <a:latin typeface=".SF N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B3DBA7-B205-F01A-AD51-39A240917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6511" y="1792084"/>
            <a:ext cx="2902066" cy="21765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F9BCFE8-D258-1441-2372-3F62593A47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4355146"/>
              </p:ext>
            </p:extLst>
          </p:nvPr>
        </p:nvGraphicFramePr>
        <p:xfrm>
          <a:off x="1822546" y="1486471"/>
          <a:ext cx="6157672" cy="25701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>
            <a:spLocks noGrp="1"/>
          </p:cNvSpPr>
          <p:nvPr>
            <p:ph type="title"/>
          </p:nvPr>
        </p:nvSpPr>
        <p:spPr>
          <a:xfrm>
            <a:off x="1288288" y="82722"/>
            <a:ext cx="4339200" cy="11974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chemeClr val="tx1"/>
                </a:solidFill>
                <a:latin typeface="+mn-ea"/>
                <a:ea typeface="+mn-ea"/>
              </a:rPr>
              <a:t>工作分配</a:t>
            </a:r>
            <a:endParaRPr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ACD324-28F2-E926-4EB4-93D1616EBED8}"/>
              </a:ext>
            </a:extLst>
          </p:cNvPr>
          <p:cNvSpPr txBox="1"/>
          <p:nvPr/>
        </p:nvSpPr>
        <p:spPr>
          <a:xfrm>
            <a:off x="1288288" y="1554075"/>
            <a:ext cx="21114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206 35: </a:t>
            </a:r>
            <a:r>
              <a:rPr kumimoji="1" lang="zh-TW" altLang="en-US" dirty="0"/>
              <a:t>主題發想、軟體製作及簡報製作</a:t>
            </a:r>
            <a:endParaRPr kumimoji="1" lang="en-US" altLang="zh-TW" dirty="0"/>
          </a:p>
          <a:p>
            <a:r>
              <a:rPr kumimoji="1" lang="en-US" altLang="zh-TW" dirty="0"/>
              <a:t>208 02, 211 04: </a:t>
            </a:r>
            <a:r>
              <a:rPr kumimoji="1" lang="zh-TW" altLang="en-US" dirty="0"/>
              <a:t>上台報告</a:t>
            </a:r>
            <a:endParaRPr kumimoji="1" lang="en-US" altLang="zh-TW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BF1DE2-B004-1B6F-785D-371B41E98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753" y="818599"/>
            <a:ext cx="4423481" cy="33176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1770890" y="164851"/>
            <a:ext cx="5244900" cy="137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chemeClr val="tx1"/>
                </a:solidFill>
                <a:latin typeface="+mn-ea"/>
                <a:ea typeface="+mn-ea"/>
              </a:rPr>
              <a:t>遇到困難</a:t>
            </a:r>
            <a:endParaRPr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78" name="Google Shape;178;p26"/>
          <p:cNvSpPr txBox="1">
            <a:spLocks noGrp="1"/>
          </p:cNvSpPr>
          <p:nvPr>
            <p:ph type="body" idx="1"/>
          </p:nvPr>
        </p:nvSpPr>
        <p:spPr>
          <a:xfrm>
            <a:off x="1238876" y="1928761"/>
            <a:ext cx="3499379" cy="27263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/>
              <a:t>如何確保伺服器的安全性？</a:t>
            </a:r>
            <a:endParaRPr lang="en-US" altLang="zh-TW" b="1" dirty="0"/>
          </a:p>
          <a:p>
            <a:pPr marL="342900"/>
            <a:r>
              <a:rPr lang="zh-TW" altLang="en-US" dirty="0"/>
              <a:t>掃描使用者上傳的是否為惡意軟體</a:t>
            </a:r>
            <a:endParaRPr lang="en-US" altLang="zh-TW" dirty="0"/>
          </a:p>
          <a:p>
            <a:pPr marL="342900"/>
            <a:r>
              <a:rPr lang="zh-TW" altLang="en-US" dirty="0"/>
              <a:t>將後端系統架設在</a:t>
            </a:r>
            <a:r>
              <a:rPr lang="en-US" altLang="zh-TW" dirty="0"/>
              <a:t> docker </a:t>
            </a:r>
            <a:r>
              <a:rPr lang="zh-TW" altLang="en-US" dirty="0"/>
              <a:t>中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不過還是有許多層面的風險</a:t>
            </a:r>
            <a:r>
              <a:rPr lang="en-US" altLang="zh-TW" dirty="0"/>
              <a:t>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9638EA-E8C9-936B-FE23-0C760613B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255" y="1230630"/>
            <a:ext cx="4099098" cy="30743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{B48B1A8E-C8DF-7346-BB38-C46E779DB9D4}tf10001071</Template>
  <TotalTime>7379</TotalTime>
  <Words>284</Words>
  <Application>Microsoft Macintosh PowerPoint</Application>
  <PresentationFormat>On-screen Show (16:9)</PresentationFormat>
  <Paragraphs>28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.SF NS</vt:lpstr>
      <vt:lpstr>Microsoft YaHei</vt:lpstr>
      <vt:lpstr>Arial</vt:lpstr>
      <vt:lpstr>Gill Sans MT</vt:lpstr>
      <vt:lpstr>Impact</vt:lpstr>
      <vt:lpstr>Badge</vt:lpstr>
      <vt:lpstr>高二專題 AI未來科技 - 檔案分享網站</vt:lpstr>
      <vt:lpstr>題目介紹</vt:lpstr>
      <vt:lpstr>時間表</vt:lpstr>
      <vt:lpstr>研究方法及目標</vt:lpstr>
      <vt:lpstr>PowerPoint Presentation</vt:lpstr>
      <vt:lpstr>工作分配</vt:lpstr>
      <vt:lpstr>遇到困難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clps103263@outlook.com</cp:lastModifiedBy>
  <cp:revision>5</cp:revision>
  <dcterms:modified xsi:type="dcterms:W3CDTF">2024-11-17T15:36:31Z</dcterms:modified>
</cp:coreProperties>
</file>